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3" roundtripDataSignature="AMtx7mg+nWC5HyC/ztiPg/Vvpc02d6TO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customschemas.google.com/relationships/presentationmetadata" Target="meta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8" name="Google Shape;18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Nigel\Downloads\thumbnail_image005.png" id="85" name="Google Shape;85;p1"/>
          <p:cNvPicPr preferRelativeResize="0"/>
          <p:nvPr/>
        </p:nvPicPr>
        <p:blipFill rotWithShape="1">
          <a:blip r:embed="rId3">
            <a:alphaModFix/>
          </a:blip>
          <a:srcRect b="-1" l="11622" r="5036" t="0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hool Games workmark - Simplified - RGB" id="86" name="Google Shape;86;p1"/>
          <p:cNvPicPr preferRelativeResize="0"/>
          <p:nvPr/>
        </p:nvPicPr>
        <p:blipFill rotWithShape="1">
          <a:blip r:embed="rId4">
            <a:alphaModFix/>
          </a:blip>
          <a:srcRect b="4210" l="0" r="-1" t="3439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C0C0C"/>
              </a:gs>
              <a:gs pos="36000">
                <a:srgbClr val="0C0C0C"/>
              </a:gs>
              <a:gs pos="81000">
                <a:srgbClr val="0C0C0C">
                  <a:alpha val="0"/>
                </a:srgbClr>
              </a:gs>
              <a:gs pos="100000">
                <a:srgbClr val="0C0C0C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>
            <p:ph type="ctrTitle"/>
          </p:nvPr>
        </p:nvSpPr>
        <p:spPr>
          <a:xfrm>
            <a:off x="295275" y="-76191"/>
            <a:ext cx="3724275" cy="24574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b="1" lang="en-GB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County</a:t>
            </a:r>
            <a:endParaRPr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295275" y="3902075"/>
            <a:ext cx="4099171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b="1" lang="en-GB" sz="3200">
                <a:solidFill>
                  <a:schemeClr val="lt1"/>
                </a:solidFill>
              </a:rPr>
              <a:t>Boccia</a:t>
            </a:r>
            <a:endParaRPr/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b="1" lang="en-GB" sz="3200">
                <a:solidFill>
                  <a:schemeClr val="lt1"/>
                </a:solidFill>
              </a:rPr>
              <a:t>SEN-Years 3 to 11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</a:pPr>
            <a:r>
              <a:t/>
            </a:r>
            <a:endParaRPr sz="500">
              <a:solidFill>
                <a:schemeClr val="lt1"/>
              </a:solidFill>
            </a:endParaRPr>
          </a:p>
        </p:txBody>
      </p:sp>
      <p:cxnSp>
        <p:nvCxnSpPr>
          <p:cNvPr id="90" name="Google Shape;90;p1"/>
          <p:cNvCxnSpPr/>
          <p:nvPr/>
        </p:nvCxnSpPr>
        <p:spPr>
          <a:xfrm rot="10800000">
            <a:off x="838200" y="3681408"/>
            <a:ext cx="11353799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171450" y="190500"/>
            <a:ext cx="11898630" cy="5528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Pupils can take part in bubbles in lessons or after school or at home.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Pupils work in pairs with a player and a scorer.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Schools return the score for each of the five events via email.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a </a:t>
            </a:r>
            <a:r>
              <a:rPr b="1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print off sheet </a:t>
            </a: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available.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Parents return scores to class teacher from home.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Teacher’s will need to submit results in the </a:t>
            </a:r>
            <a:r>
              <a:rPr b="1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group master sheets </a:t>
            </a: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automatically give </a:t>
            </a:r>
            <a:r>
              <a:rPr b="1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pupil a total points score. </a:t>
            </a: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submitting results, check the figures on the scoring table first.                                                                                                                                 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scores of the </a:t>
            </a:r>
            <a:r>
              <a:rPr b="1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 three boys and girls </a:t>
            </a: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year group go forward to county competition.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interests of fairness, please read the instructions and encourage athletes to be </a:t>
            </a:r>
            <a:r>
              <a:rPr b="1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honest.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Submit scores </a:t>
            </a:r>
            <a:r>
              <a:rPr b="1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your local SGO </a:t>
            </a: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deadline- </a:t>
            </a:r>
            <a:r>
              <a:rPr b="1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Friday 2</a:t>
            </a:r>
            <a:r>
              <a:rPr b="1"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b="1" baseline="3000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1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June</a:t>
            </a:r>
            <a:r>
              <a:rPr b="1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2021</a:t>
            </a:r>
            <a:endParaRPr b="0" i="0" sz="2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Perform the events indoor if possible unless facility availability forces you outdoors.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293370" y="163867"/>
            <a:ext cx="11898630" cy="6480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Competition Intent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levels of physical activity towards 60 active minutes in school settings and master the fundamental motor skills of running, jumping and throwing.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 peer to peer leadership skills and cross curricular work such as measurement, timekeeping and scoring.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It’s an inter school event but can be used as an intra school personal challenge.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0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 collected from home rely on honesty.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Reflect one or more of the </a:t>
            </a:r>
            <a:r>
              <a:rPr b="1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Games Values</a:t>
            </a:r>
            <a:r>
              <a:rPr b="0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Honesty</a:t>
            </a:r>
            <a:r>
              <a:rPr b="0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/Determination/Passion/Self Belief/Respect/Teamwork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Virtual Boccia</a:t>
            </a:r>
            <a:endParaRPr/>
          </a:p>
        </p:txBody>
      </p:sp>
      <p:sp>
        <p:nvSpPr>
          <p:cNvPr id="106" name="Google Shape;106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There are separate competitions for the year groups listed below: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SEN Y3-6</a:t>
            </a:r>
            <a:endParaRPr/>
          </a:p>
          <a:p>
            <a:pPr indent="-508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SEN Y7-11</a:t>
            </a:r>
            <a:endParaRPr/>
          </a:p>
          <a:p>
            <a:pPr indent="-508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/>
          <p:nvPr/>
        </p:nvSpPr>
        <p:spPr>
          <a:xfrm>
            <a:off x="490101" y="492206"/>
            <a:ext cx="9192742" cy="22159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</a:t>
            </a: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1: Boccia Big Break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Place 7 numbered (1-7) markers (suggest A5 sheets of paper) on the floor (as shown in the picture) </a:t>
            </a:r>
            <a:r>
              <a:rPr b="0" i="0" lang="en-GB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in a style similar to Snooker. If you’re feeling artistic you can colour the paper similar to Snooker balls.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Set a chair 2metres away as your throwing line.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There is a picture attached showing the layout (or my attempted diagram below)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5"/>
          <p:cNvSpPr/>
          <p:nvPr/>
        </p:nvSpPr>
        <p:spPr>
          <a:xfrm>
            <a:off x="490101" y="2892862"/>
            <a:ext cx="9650185" cy="38164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101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                     chair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                  </a:t>
            </a:r>
            <a:r>
              <a:rPr b="1" i="1" lang="en-GB" sz="1600" u="sng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2metres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2 (yellow) 4 (brown) 3 (green)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             5 (blue) 6 (pink)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                    1 (red)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                    7 (black)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5 bean bags/socks/rolled up balls of paper score as many points as you can, by throwing each bag to land on a marker.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The first piece of paper you hit is the scoring shot. you can hit the same piece of paper more than once.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marker is worth the corresponding number of points.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 possible score 35.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420" y="1525077"/>
            <a:ext cx="2506808" cy="33413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25"/>
          <p:cNvCxnSpPr/>
          <p:nvPr/>
        </p:nvCxnSpPr>
        <p:spPr>
          <a:xfrm flipH="1" rot="10800000">
            <a:off x="4302820" y="2803565"/>
            <a:ext cx="2792186" cy="16329"/>
          </a:xfrm>
          <a:prstGeom prst="straightConnector1">
            <a:avLst/>
          </a:prstGeom>
          <a:noFill/>
          <a:ln cap="flat" cmpd="sng" w="9525">
            <a:solidFill>
              <a:srgbClr val="5597D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5" name="Google Shape;115;p25"/>
          <p:cNvSpPr/>
          <p:nvPr/>
        </p:nvSpPr>
        <p:spPr>
          <a:xfrm>
            <a:off x="5086472" y="3673929"/>
            <a:ext cx="228721" cy="197532"/>
          </a:xfrm>
          <a:prstGeom prst="ellipse">
            <a:avLst/>
          </a:prstGeom>
          <a:solidFill>
            <a:srgbClr val="FFFF00"/>
          </a:solidFill>
          <a:ln cap="flat" cmpd="sng" w="254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5"/>
          <p:cNvSpPr/>
          <p:nvPr/>
        </p:nvSpPr>
        <p:spPr>
          <a:xfrm>
            <a:off x="5584554" y="3696038"/>
            <a:ext cx="228721" cy="197532"/>
          </a:xfrm>
          <a:prstGeom prst="ellipse">
            <a:avLst/>
          </a:prstGeom>
          <a:solidFill>
            <a:srgbClr val="C55A11"/>
          </a:solidFill>
          <a:ln cap="flat" cmpd="sng" w="25400">
            <a:solidFill>
              <a:srgbClr val="C55A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5"/>
          <p:cNvSpPr/>
          <p:nvPr/>
        </p:nvSpPr>
        <p:spPr>
          <a:xfrm>
            <a:off x="6115232" y="3668726"/>
            <a:ext cx="228721" cy="197532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5"/>
          <p:cNvSpPr/>
          <p:nvPr/>
        </p:nvSpPr>
        <p:spPr>
          <a:xfrm>
            <a:off x="5355833" y="3989783"/>
            <a:ext cx="228721" cy="197532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5"/>
          <p:cNvSpPr/>
          <p:nvPr/>
        </p:nvSpPr>
        <p:spPr>
          <a:xfrm>
            <a:off x="5843393" y="3989783"/>
            <a:ext cx="228721" cy="197532"/>
          </a:xfrm>
          <a:prstGeom prst="ellipse">
            <a:avLst/>
          </a:prstGeom>
          <a:solidFill>
            <a:srgbClr val="DB4AE6"/>
          </a:solidFill>
          <a:ln cap="flat" cmpd="sng" w="25400">
            <a:solidFill>
              <a:srgbClr val="DB4A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5"/>
          <p:cNvSpPr/>
          <p:nvPr/>
        </p:nvSpPr>
        <p:spPr>
          <a:xfrm>
            <a:off x="5584553" y="4210785"/>
            <a:ext cx="228721" cy="197532"/>
          </a:xfrm>
          <a:prstGeom prst="ellipse">
            <a:avLst/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5"/>
          <p:cNvSpPr/>
          <p:nvPr/>
        </p:nvSpPr>
        <p:spPr>
          <a:xfrm>
            <a:off x="5584553" y="4570583"/>
            <a:ext cx="228721" cy="197532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" name="Google Shape;122;p25"/>
          <p:cNvCxnSpPr/>
          <p:nvPr/>
        </p:nvCxnSpPr>
        <p:spPr>
          <a:xfrm>
            <a:off x="5813274" y="2869392"/>
            <a:ext cx="0" cy="703121"/>
          </a:xfrm>
          <a:prstGeom prst="straightConnector1">
            <a:avLst/>
          </a:prstGeom>
          <a:noFill/>
          <a:ln cap="flat" cmpd="sng" w="9525">
            <a:solidFill>
              <a:srgbClr val="5597D3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3" name="Google Shape;123;p25"/>
          <p:cNvSpPr txBox="1"/>
          <p:nvPr/>
        </p:nvSpPr>
        <p:spPr>
          <a:xfrm>
            <a:off x="5928931" y="3041844"/>
            <a:ext cx="88036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metres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/>
          <p:nvPr/>
        </p:nvSpPr>
        <p:spPr>
          <a:xfrm>
            <a:off x="3938258" y="5238388"/>
            <a:ext cx="1180505" cy="1163354"/>
          </a:xfrm>
          <a:prstGeom prst="ellipse">
            <a:avLst/>
          </a:prstGeom>
          <a:noFill/>
          <a:ln cap="flat" cmpd="sng" w="381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6"/>
          <p:cNvSpPr/>
          <p:nvPr/>
        </p:nvSpPr>
        <p:spPr>
          <a:xfrm>
            <a:off x="5566488" y="5284572"/>
            <a:ext cx="1180505" cy="1163354"/>
          </a:xfrm>
          <a:prstGeom prst="ellipse">
            <a:avLst/>
          </a:prstGeom>
          <a:noFill/>
          <a:ln cap="flat" cmpd="sng" w="38100">
            <a:solidFill>
              <a:srgbClr val="BBD6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6"/>
          <p:cNvSpPr/>
          <p:nvPr/>
        </p:nvSpPr>
        <p:spPr>
          <a:xfrm>
            <a:off x="8936606" y="5219122"/>
            <a:ext cx="1180505" cy="1163354"/>
          </a:xfrm>
          <a:prstGeom prst="ellipse">
            <a:avLst/>
          </a:prstGeom>
          <a:noFill/>
          <a:ln cap="flat" cmpd="sng" w="38100">
            <a:solidFill>
              <a:srgbClr val="BBD6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6"/>
          <p:cNvSpPr/>
          <p:nvPr/>
        </p:nvSpPr>
        <p:spPr>
          <a:xfrm>
            <a:off x="7261569" y="5219121"/>
            <a:ext cx="1180505" cy="1163354"/>
          </a:xfrm>
          <a:prstGeom prst="ellipse">
            <a:avLst/>
          </a:prstGeom>
          <a:noFill/>
          <a:ln cap="flat" cmpd="sng" w="38100">
            <a:solidFill>
              <a:srgbClr val="BBD6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6"/>
          <p:cNvSpPr/>
          <p:nvPr/>
        </p:nvSpPr>
        <p:spPr>
          <a:xfrm>
            <a:off x="8109110" y="5735950"/>
            <a:ext cx="1250328" cy="37610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6"/>
          <p:cNvSpPr/>
          <p:nvPr/>
        </p:nvSpPr>
        <p:spPr>
          <a:xfrm>
            <a:off x="1594126" y="4975826"/>
            <a:ext cx="490682" cy="26524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6"/>
          <p:cNvSpPr/>
          <p:nvPr/>
        </p:nvSpPr>
        <p:spPr>
          <a:xfrm>
            <a:off x="1095109" y="5903052"/>
            <a:ext cx="490682" cy="26524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6"/>
          <p:cNvSpPr/>
          <p:nvPr/>
        </p:nvSpPr>
        <p:spPr>
          <a:xfrm>
            <a:off x="4625502" y="5601001"/>
            <a:ext cx="490682" cy="26524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6"/>
          <p:cNvSpPr/>
          <p:nvPr/>
        </p:nvSpPr>
        <p:spPr>
          <a:xfrm>
            <a:off x="932904" y="5081815"/>
            <a:ext cx="490682" cy="26524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7" name="Google Shape;137;p26"/>
          <p:cNvCxnSpPr/>
          <p:nvPr/>
        </p:nvCxnSpPr>
        <p:spPr>
          <a:xfrm flipH="1">
            <a:off x="2234912" y="4485397"/>
            <a:ext cx="31907" cy="2231208"/>
          </a:xfrm>
          <a:prstGeom prst="straightConnector1">
            <a:avLst/>
          </a:prstGeom>
          <a:noFill/>
          <a:ln cap="flat" cmpd="sng" w="57150">
            <a:solidFill>
              <a:srgbClr val="5597D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8" name="Google Shape;138;p26"/>
          <p:cNvSpPr/>
          <p:nvPr/>
        </p:nvSpPr>
        <p:spPr>
          <a:xfrm flipH="1" rot="10800000">
            <a:off x="1137170" y="5408171"/>
            <a:ext cx="379163" cy="37446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6"/>
          <p:cNvSpPr txBox="1"/>
          <p:nvPr/>
        </p:nvSpPr>
        <p:spPr>
          <a:xfrm>
            <a:off x="4923972" y="-4401457"/>
            <a:ext cx="520700" cy="423863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Chair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6"/>
          <p:cNvSpPr/>
          <p:nvPr/>
        </p:nvSpPr>
        <p:spPr>
          <a:xfrm>
            <a:off x="519489" y="760305"/>
            <a:ext cx="11081202" cy="3447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Challenge 2: Flip it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Lay a series of markers 1 meter apart in a straight line, with the first 2m from the throw line.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Place a hoop between the first 2 markers (see picture)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5 bean bags/socks/rolled up balls of paper score as many points as you can, by throwing each bag to land in the hoop. Every time you land a ball/bag in the hoop flip the hoop over to between the next 2 markers.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cannot move the hoop until you land in it.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first hoop is worth 6, the next is 7 up to 10.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 possible score is 40.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6"/>
          <p:cNvSpPr/>
          <p:nvPr/>
        </p:nvSpPr>
        <p:spPr>
          <a:xfrm>
            <a:off x="4936672" y="-4566557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6"/>
          <p:cNvSpPr/>
          <p:nvPr/>
        </p:nvSpPr>
        <p:spPr>
          <a:xfrm>
            <a:off x="4936672" y="-4566557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6"/>
          <p:cNvSpPr/>
          <p:nvPr/>
        </p:nvSpPr>
        <p:spPr>
          <a:xfrm>
            <a:off x="4936672" y="-4566557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4" name="Google Shape;144;p26"/>
          <p:cNvCxnSpPr/>
          <p:nvPr/>
        </p:nvCxnSpPr>
        <p:spPr>
          <a:xfrm>
            <a:off x="2465614" y="6168300"/>
            <a:ext cx="1291153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5" name="Google Shape;145;p26"/>
          <p:cNvSpPr txBox="1"/>
          <p:nvPr/>
        </p:nvSpPr>
        <p:spPr>
          <a:xfrm>
            <a:off x="2628951" y="6199487"/>
            <a:ext cx="100852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metres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p26"/>
          <p:cNvCxnSpPr/>
          <p:nvPr/>
        </p:nvCxnSpPr>
        <p:spPr>
          <a:xfrm>
            <a:off x="3894369" y="6168300"/>
            <a:ext cx="0" cy="548305"/>
          </a:xfrm>
          <a:prstGeom prst="straightConnector1">
            <a:avLst/>
          </a:prstGeom>
          <a:noFill/>
          <a:ln cap="flat" cmpd="sng" w="9525">
            <a:solidFill>
              <a:srgbClr val="5597D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7" name="Google Shape;147;p26"/>
          <p:cNvCxnSpPr/>
          <p:nvPr/>
        </p:nvCxnSpPr>
        <p:spPr>
          <a:xfrm>
            <a:off x="5567947" y="6168299"/>
            <a:ext cx="0" cy="548305"/>
          </a:xfrm>
          <a:prstGeom prst="straightConnector1">
            <a:avLst/>
          </a:prstGeom>
          <a:noFill/>
          <a:ln cap="flat" cmpd="sng" w="9525">
            <a:solidFill>
              <a:srgbClr val="5597D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8" name="Google Shape;148;p26"/>
          <p:cNvCxnSpPr/>
          <p:nvPr/>
        </p:nvCxnSpPr>
        <p:spPr>
          <a:xfrm>
            <a:off x="8956651" y="6088109"/>
            <a:ext cx="0" cy="548305"/>
          </a:xfrm>
          <a:prstGeom prst="straightConnector1">
            <a:avLst/>
          </a:prstGeom>
          <a:noFill/>
          <a:ln cap="flat" cmpd="sng" w="9525">
            <a:solidFill>
              <a:srgbClr val="5597D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9" name="Google Shape;149;p26"/>
          <p:cNvCxnSpPr/>
          <p:nvPr/>
        </p:nvCxnSpPr>
        <p:spPr>
          <a:xfrm>
            <a:off x="7261569" y="6088109"/>
            <a:ext cx="0" cy="548305"/>
          </a:xfrm>
          <a:prstGeom prst="straightConnector1">
            <a:avLst/>
          </a:prstGeom>
          <a:noFill/>
          <a:ln cap="flat" cmpd="sng" w="9525">
            <a:solidFill>
              <a:srgbClr val="5597D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0" name="Google Shape;150;p26"/>
          <p:cNvSpPr/>
          <p:nvPr/>
        </p:nvSpPr>
        <p:spPr>
          <a:xfrm>
            <a:off x="10611642" y="5200962"/>
            <a:ext cx="1180505" cy="1163354"/>
          </a:xfrm>
          <a:prstGeom prst="ellipse">
            <a:avLst/>
          </a:prstGeom>
          <a:noFill/>
          <a:ln cap="flat" cmpd="sng" w="38100">
            <a:solidFill>
              <a:srgbClr val="BBD6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" name="Google Shape;151;p26"/>
          <p:cNvCxnSpPr/>
          <p:nvPr/>
        </p:nvCxnSpPr>
        <p:spPr>
          <a:xfrm>
            <a:off x="10252051" y="6130275"/>
            <a:ext cx="0" cy="548305"/>
          </a:xfrm>
          <a:prstGeom prst="straightConnector1">
            <a:avLst/>
          </a:prstGeom>
          <a:noFill/>
          <a:ln cap="flat" cmpd="sng" w="9525">
            <a:solidFill>
              <a:srgbClr val="5597D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2" name="Google Shape;152;p26"/>
          <p:cNvSpPr txBox="1"/>
          <p:nvPr/>
        </p:nvSpPr>
        <p:spPr>
          <a:xfrm>
            <a:off x="4302137" y="6460340"/>
            <a:ext cx="100852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metres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6"/>
          <p:cNvSpPr txBox="1"/>
          <p:nvPr/>
        </p:nvSpPr>
        <p:spPr>
          <a:xfrm>
            <a:off x="9022597" y="6442047"/>
            <a:ext cx="100852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metres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6"/>
          <p:cNvSpPr txBox="1"/>
          <p:nvPr/>
        </p:nvSpPr>
        <p:spPr>
          <a:xfrm>
            <a:off x="7549216" y="6442451"/>
            <a:ext cx="100852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metres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6"/>
          <p:cNvSpPr txBox="1"/>
          <p:nvPr/>
        </p:nvSpPr>
        <p:spPr>
          <a:xfrm>
            <a:off x="5524059" y="6502978"/>
            <a:ext cx="100852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metres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/>
          <p:nvPr/>
        </p:nvSpPr>
        <p:spPr>
          <a:xfrm>
            <a:off x="408214" y="23439"/>
            <a:ext cx="10052957" cy="4832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Challenge 3: Space Invaders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Lay a series of 15 cones or markers 2 metres from a throwing line (See diagram below).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Using 3 bean bags/tennis balls/boccia balls you have 1 minute to throw and hit as many of the markers as possible, every time you hit a marker- remove it</a:t>
            </a:r>
            <a:r>
              <a:rPr b="0" i="0" lang="en-GB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After throwing all 3 balls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collect them in. If working with a partner they can remove cones and collect balls in.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Only the first marker a ball hits counts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first row of cones/markers each score 1 point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second row scores 3 points each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3</a:t>
            </a:r>
            <a:r>
              <a:rPr b="0" baseline="3000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row scores 5pts each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 Score is 45pts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" name="Google Shape;161;p27"/>
          <p:cNvCxnSpPr/>
          <p:nvPr/>
        </p:nvCxnSpPr>
        <p:spPr>
          <a:xfrm>
            <a:off x="3477986" y="4251879"/>
            <a:ext cx="32657" cy="204107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2" name="Google Shape;162;p27"/>
          <p:cNvSpPr/>
          <p:nvPr/>
        </p:nvSpPr>
        <p:spPr>
          <a:xfrm>
            <a:off x="5617029" y="4359729"/>
            <a:ext cx="293914" cy="24492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7"/>
          <p:cNvSpPr/>
          <p:nvPr/>
        </p:nvSpPr>
        <p:spPr>
          <a:xfrm>
            <a:off x="5617029" y="4760030"/>
            <a:ext cx="293914" cy="24492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7"/>
          <p:cNvSpPr/>
          <p:nvPr/>
        </p:nvSpPr>
        <p:spPr>
          <a:xfrm>
            <a:off x="5617029" y="5181852"/>
            <a:ext cx="293914" cy="24492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7"/>
          <p:cNvSpPr/>
          <p:nvPr/>
        </p:nvSpPr>
        <p:spPr>
          <a:xfrm>
            <a:off x="5617029" y="5590193"/>
            <a:ext cx="293914" cy="24492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7"/>
          <p:cNvSpPr/>
          <p:nvPr/>
        </p:nvSpPr>
        <p:spPr>
          <a:xfrm>
            <a:off x="5617029" y="5998534"/>
            <a:ext cx="293914" cy="24492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7"/>
          <p:cNvSpPr/>
          <p:nvPr/>
        </p:nvSpPr>
        <p:spPr>
          <a:xfrm>
            <a:off x="6275614" y="4362702"/>
            <a:ext cx="293914" cy="244928"/>
          </a:xfrm>
          <a:prstGeom prst="ellipse">
            <a:avLst/>
          </a:prstGeom>
          <a:solidFill>
            <a:srgbClr val="FFFF00"/>
          </a:solidFill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7"/>
          <p:cNvSpPr/>
          <p:nvPr/>
        </p:nvSpPr>
        <p:spPr>
          <a:xfrm>
            <a:off x="6275614" y="4763003"/>
            <a:ext cx="293914" cy="244928"/>
          </a:xfrm>
          <a:prstGeom prst="ellipse">
            <a:avLst/>
          </a:prstGeom>
          <a:solidFill>
            <a:srgbClr val="FFFF00"/>
          </a:solidFill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7"/>
          <p:cNvSpPr/>
          <p:nvPr/>
        </p:nvSpPr>
        <p:spPr>
          <a:xfrm>
            <a:off x="6275614" y="5184825"/>
            <a:ext cx="293914" cy="244928"/>
          </a:xfrm>
          <a:prstGeom prst="ellipse">
            <a:avLst/>
          </a:prstGeom>
          <a:solidFill>
            <a:srgbClr val="FFFF00"/>
          </a:solidFill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7"/>
          <p:cNvSpPr/>
          <p:nvPr/>
        </p:nvSpPr>
        <p:spPr>
          <a:xfrm>
            <a:off x="6275614" y="5593166"/>
            <a:ext cx="293914" cy="244928"/>
          </a:xfrm>
          <a:prstGeom prst="ellipse">
            <a:avLst/>
          </a:prstGeom>
          <a:solidFill>
            <a:srgbClr val="FFFF00"/>
          </a:solidFill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7"/>
          <p:cNvSpPr/>
          <p:nvPr/>
        </p:nvSpPr>
        <p:spPr>
          <a:xfrm>
            <a:off x="6275614" y="6001507"/>
            <a:ext cx="293914" cy="244928"/>
          </a:xfrm>
          <a:prstGeom prst="ellipse">
            <a:avLst/>
          </a:prstGeom>
          <a:solidFill>
            <a:srgbClr val="FFFF00"/>
          </a:solidFill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7"/>
          <p:cNvSpPr/>
          <p:nvPr/>
        </p:nvSpPr>
        <p:spPr>
          <a:xfrm>
            <a:off x="6939641" y="4359729"/>
            <a:ext cx="293914" cy="244928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7"/>
          <p:cNvSpPr/>
          <p:nvPr/>
        </p:nvSpPr>
        <p:spPr>
          <a:xfrm>
            <a:off x="6939641" y="4760030"/>
            <a:ext cx="293914" cy="244928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7"/>
          <p:cNvSpPr/>
          <p:nvPr/>
        </p:nvSpPr>
        <p:spPr>
          <a:xfrm>
            <a:off x="6939641" y="5181852"/>
            <a:ext cx="293914" cy="244928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7"/>
          <p:cNvSpPr/>
          <p:nvPr/>
        </p:nvSpPr>
        <p:spPr>
          <a:xfrm>
            <a:off x="6939641" y="5590193"/>
            <a:ext cx="293914" cy="244928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7"/>
          <p:cNvSpPr/>
          <p:nvPr/>
        </p:nvSpPr>
        <p:spPr>
          <a:xfrm>
            <a:off x="6939641" y="5998534"/>
            <a:ext cx="293914" cy="244928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7" name="Google Shape;177;p27"/>
          <p:cNvCxnSpPr/>
          <p:nvPr/>
        </p:nvCxnSpPr>
        <p:spPr>
          <a:xfrm>
            <a:off x="3788229" y="6120998"/>
            <a:ext cx="1616528" cy="0"/>
          </a:xfrm>
          <a:prstGeom prst="straightConnector1">
            <a:avLst/>
          </a:prstGeom>
          <a:noFill/>
          <a:ln cap="flat" cmpd="sng" w="9525">
            <a:solidFill>
              <a:srgbClr val="5597D3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78" name="Google Shape;178;p27"/>
          <p:cNvSpPr txBox="1"/>
          <p:nvPr/>
        </p:nvSpPr>
        <p:spPr>
          <a:xfrm>
            <a:off x="3967843" y="6306309"/>
            <a:ext cx="16491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metres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7"/>
          <p:cNvSpPr txBox="1"/>
          <p:nvPr/>
        </p:nvSpPr>
        <p:spPr>
          <a:xfrm>
            <a:off x="5861956" y="3896579"/>
            <a:ext cx="132261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50cm   50cm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0" name="Google Shape;180;p27"/>
          <p:cNvCxnSpPr/>
          <p:nvPr/>
        </p:nvCxnSpPr>
        <p:spPr>
          <a:xfrm>
            <a:off x="5802085" y="4282042"/>
            <a:ext cx="1175655" cy="0"/>
          </a:xfrm>
          <a:prstGeom prst="straightConnector1">
            <a:avLst/>
          </a:prstGeom>
          <a:noFill/>
          <a:ln cap="flat" cmpd="sng" w="9525">
            <a:solidFill>
              <a:srgbClr val="5597D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1" name="Google Shape;181;p27"/>
          <p:cNvCxnSpPr/>
          <p:nvPr/>
        </p:nvCxnSpPr>
        <p:spPr>
          <a:xfrm>
            <a:off x="6275614" y="4204356"/>
            <a:ext cx="0" cy="155373"/>
          </a:xfrm>
          <a:prstGeom prst="straightConnector1">
            <a:avLst/>
          </a:prstGeom>
          <a:noFill/>
          <a:ln cap="flat" cmpd="sng" w="9525">
            <a:solidFill>
              <a:srgbClr val="5597D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2" name="Google Shape;182;p27"/>
          <p:cNvCxnSpPr/>
          <p:nvPr/>
        </p:nvCxnSpPr>
        <p:spPr>
          <a:xfrm>
            <a:off x="6939641" y="4148441"/>
            <a:ext cx="0" cy="155373"/>
          </a:xfrm>
          <a:prstGeom prst="straightConnector1">
            <a:avLst/>
          </a:prstGeom>
          <a:noFill/>
          <a:ln cap="flat" cmpd="sng" w="9525">
            <a:solidFill>
              <a:srgbClr val="5597D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3" name="Google Shape;183;p27"/>
          <p:cNvSpPr/>
          <p:nvPr/>
        </p:nvSpPr>
        <p:spPr>
          <a:xfrm>
            <a:off x="2813959" y="4891034"/>
            <a:ext cx="293914" cy="244928"/>
          </a:xfrm>
          <a:prstGeom prst="ellipse">
            <a:avLst/>
          </a:prstGeom>
          <a:solidFill>
            <a:srgbClr val="FF0000"/>
          </a:solidFill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7"/>
          <p:cNvSpPr/>
          <p:nvPr/>
        </p:nvSpPr>
        <p:spPr>
          <a:xfrm>
            <a:off x="3170466" y="5056667"/>
            <a:ext cx="293914" cy="244928"/>
          </a:xfrm>
          <a:prstGeom prst="ellipse">
            <a:avLst/>
          </a:prstGeom>
          <a:solidFill>
            <a:srgbClr val="FF0000"/>
          </a:solidFill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7"/>
          <p:cNvSpPr/>
          <p:nvPr/>
        </p:nvSpPr>
        <p:spPr>
          <a:xfrm>
            <a:off x="3181351" y="5365800"/>
            <a:ext cx="293914" cy="244928"/>
          </a:xfrm>
          <a:prstGeom prst="ellipse">
            <a:avLst/>
          </a:prstGeom>
          <a:solidFill>
            <a:srgbClr val="FF0000"/>
          </a:solidFill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 txBox="1"/>
          <p:nvPr>
            <p:ph type="title"/>
          </p:nvPr>
        </p:nvSpPr>
        <p:spPr>
          <a:xfrm>
            <a:off x="3193025" y="367506"/>
            <a:ext cx="629003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</a:pPr>
            <a:r>
              <a:rPr lang="en-GB" sz="8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GB"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GB" sz="8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GB" sz="8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GB" sz="8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GB" sz="8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GB" sz="8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GB" sz="8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GB" sz="8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GB"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GB" sz="8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191" name="Google Shape;191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b="1" lang="en-GB" sz="2590">
                <a:latin typeface="Arial"/>
                <a:ea typeface="Arial"/>
                <a:cs typeface="Arial"/>
                <a:sym typeface="Arial"/>
              </a:rPr>
              <a:t>Congratulations to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b="1" sz="259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90"/>
              <a:buNone/>
            </a:pPr>
            <a:r>
              <a:rPr b="1" lang="en-GB" sz="259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___________________________________________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b="1" sz="259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b="1" lang="en-GB" sz="2590">
                <a:latin typeface="Arial"/>
                <a:ea typeface="Arial"/>
                <a:cs typeface="Arial"/>
                <a:sym typeface="Arial"/>
              </a:rPr>
              <a:t>For successfully taking part in our 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3977"/>
              <a:buNone/>
            </a:pPr>
            <a:r>
              <a:rPr b="1" lang="en-GB" sz="397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Virtual Boccia</a:t>
            </a:r>
            <a:endParaRPr b="1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b="1" sz="259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b="1" sz="259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GB" sz="2590">
                <a:latin typeface="Arial"/>
                <a:ea typeface="Arial"/>
                <a:cs typeface="Arial"/>
                <a:sym typeface="Arial"/>
              </a:rPr>
              <a:t>2020-2021</a:t>
            </a:r>
            <a:endParaRPr/>
          </a:p>
        </p:txBody>
      </p:sp>
      <p:pic>
        <p:nvPicPr>
          <p:cNvPr id="192" name="Google Shape;19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530" y="226501"/>
            <a:ext cx="2622495" cy="343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36575" y="5855568"/>
            <a:ext cx="6233652" cy="111482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2"/>
          <p:cNvSpPr txBox="1"/>
          <p:nvPr/>
        </p:nvSpPr>
        <p:spPr>
          <a:xfrm>
            <a:off x="6239877" y="5691402"/>
            <a:ext cx="3827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Games Organiser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5" name="Google Shape;195;p12"/>
          <p:cNvCxnSpPr/>
          <p:nvPr/>
        </p:nvCxnSpPr>
        <p:spPr>
          <a:xfrm>
            <a:off x="6629402" y="5626657"/>
            <a:ext cx="3613203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2020-10-19T15:15:45Z</dcterms:created>
  <dc:creator>Nigel Edwards</dc:creator>
</cp:coreProperties>
</file>